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Brygada 1918 Semi Bold"/>
      <p:regular r:id="rId17"/>
    </p:embeddedFont>
    <p:embeddedFont>
      <p:font typeface="Brygada 1918 Semi Bold"/>
      <p:regular r:id="rId18"/>
    </p:embeddedFont>
    <p:embeddedFont>
      <p:font typeface="Brygada 1918 Semi Bold"/>
      <p:regular r:id="rId19"/>
    </p:embeddedFont>
    <p:embeddedFont>
      <p:font typeface="Brygada 1918 Semi Bold"/>
      <p:regular r:id="rId20"/>
    </p:embeddedFont>
    <p:embeddedFont>
      <p:font typeface="Brygada 1918"/>
      <p:regular r:id="rId21"/>
    </p:embeddedFont>
    <p:embeddedFont>
      <p:font typeface="Brygada 1918"/>
      <p:regular r:id="rId22"/>
    </p:embeddedFont>
    <p:embeddedFont>
      <p:font typeface="Brygada 1918"/>
      <p:regular r:id="rId23"/>
    </p:embeddedFont>
    <p:embeddedFont>
      <p:font typeface="Brygada 1918"/>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2718316"/>
            <a:ext cx="7556421" cy="1860233"/>
          </a:xfrm>
          <a:prstGeom prst="rect">
            <a:avLst/>
          </a:prstGeom>
          <a:noFill/>
          <a:ln/>
        </p:spPr>
        <p:txBody>
          <a:bodyPr wrap="square" lIns="0" tIns="0" rIns="0" bIns="0" rtlCol="0" anchor="t"/>
          <a:lstStyle/>
          <a:p>
            <a:pPr algn="l" indent="0" marL="0">
              <a:lnSpc>
                <a:spcPts val="4850"/>
              </a:lnSpc>
              <a:buNone/>
            </a:pPr>
            <a:r>
              <a:rPr lang="en-US" sz="3900" dirty="0">
                <a:solidFill>
                  <a:srgbClr val="403011"/>
                </a:solidFill>
                <a:latin typeface="Brygada 1918 Semi Bold" pitchFamily="34" charset="0"/>
                <a:ea typeface="Brygada 1918 Semi Bold" pitchFamily="34" charset="-122"/>
                <a:cs typeface="Brygada 1918 Semi Bold" pitchFamily="34" charset="-120"/>
              </a:rPr>
              <a:t>Gerçek Zamanlı Çoklu Nesne Takibi ve Yeniden Tanımlama Sistemi</a:t>
            </a:r>
            <a:endParaRPr lang="en-US" sz="3900" dirty="0"/>
          </a:p>
        </p:txBody>
      </p:sp>
      <p:sp>
        <p:nvSpPr>
          <p:cNvPr id="4" name="Text 1"/>
          <p:cNvSpPr/>
          <p:nvPr/>
        </p:nvSpPr>
        <p:spPr>
          <a:xfrm>
            <a:off x="793790" y="4876205"/>
            <a:ext cx="7556421" cy="635079"/>
          </a:xfrm>
          <a:prstGeom prst="rect">
            <a:avLst/>
          </a:prstGeom>
          <a:noFill/>
          <a:ln/>
        </p:spPr>
        <p:txBody>
          <a:bodyPr wrap="square" lIns="0" tIns="0" rIns="0" bIns="0" rtlCol="0" anchor="t"/>
          <a:lstStyle/>
          <a:p>
            <a:pPr algn="ctr" indent="0" marL="0">
              <a:lnSpc>
                <a:spcPts val="2500"/>
              </a:lnSpc>
              <a:buNone/>
            </a:pPr>
            <a:r>
              <a:rPr lang="en-US" sz="1550" dirty="0">
                <a:solidFill>
                  <a:srgbClr val="403011"/>
                </a:solidFill>
                <a:latin typeface="Brygada 1918" pitchFamily="34" charset="0"/>
                <a:ea typeface="Brygada 1918" pitchFamily="34" charset="-122"/>
                <a:cs typeface="Brygada 1918" pitchFamily="34" charset="-120"/>
              </a:rPr>
              <a:t>YOLO, BoT-SORT, ReID ve OSNet teknolojileri ile geliştirilen entegre güvenlik çözümü</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04849"/>
          </a:xfrm>
          <a:prstGeom prst="rect">
            <a:avLst/>
          </a:prstGeom>
        </p:spPr>
      </p:pic>
      <p:sp>
        <p:nvSpPr>
          <p:cNvPr id="3" name="Text 0"/>
          <p:cNvSpPr/>
          <p:nvPr/>
        </p:nvSpPr>
        <p:spPr>
          <a:xfrm>
            <a:off x="793790" y="3544372"/>
            <a:ext cx="6027063" cy="620078"/>
          </a:xfrm>
          <a:prstGeom prst="rect">
            <a:avLst/>
          </a:prstGeom>
          <a:noFill/>
          <a:ln/>
        </p:spPr>
        <p:txBody>
          <a:bodyPr wrap="none" lIns="0" tIns="0" rIns="0" bIns="0" rtlCol="0" anchor="t"/>
          <a:lstStyle/>
          <a:p>
            <a:pPr algn="l" indent="0" marL="0">
              <a:lnSpc>
                <a:spcPts val="4850"/>
              </a:lnSpc>
              <a:buNone/>
            </a:pPr>
            <a:r>
              <a:rPr lang="en-US" sz="3900" dirty="0">
                <a:solidFill>
                  <a:srgbClr val="403011"/>
                </a:solidFill>
                <a:latin typeface="Brygada 1918 Semi Bold" pitchFamily="34" charset="0"/>
                <a:ea typeface="Brygada 1918 Semi Bold" pitchFamily="34" charset="-122"/>
                <a:cs typeface="Brygada 1918 Semi Bold" pitchFamily="34" charset="-120"/>
              </a:rPr>
              <a:t>Sonuç ve Gelecek Planları</a:t>
            </a:r>
            <a:endParaRPr lang="en-US" sz="3900" dirty="0"/>
          </a:p>
        </p:txBody>
      </p:sp>
      <p:sp>
        <p:nvSpPr>
          <p:cNvPr id="4" name="Text 1"/>
          <p:cNvSpPr/>
          <p:nvPr/>
        </p:nvSpPr>
        <p:spPr>
          <a:xfrm>
            <a:off x="793790" y="4462105"/>
            <a:ext cx="5528548" cy="372070"/>
          </a:xfrm>
          <a:prstGeom prst="rect">
            <a:avLst/>
          </a:prstGeom>
          <a:noFill/>
          <a:ln/>
        </p:spPr>
        <p:txBody>
          <a:bodyPr wrap="none" lIns="0" tIns="0" rIns="0" bIns="0" rtlCol="0" anchor="t"/>
          <a:lstStyle/>
          <a:p>
            <a:pPr algn="l" indent="0" marL="0">
              <a:lnSpc>
                <a:spcPts val="2900"/>
              </a:lnSpc>
              <a:buNone/>
            </a:pPr>
            <a:r>
              <a:rPr lang="en-US" sz="2300" dirty="0">
                <a:solidFill>
                  <a:srgbClr val="403011"/>
                </a:solidFill>
                <a:latin typeface="Brygada 1918 Semi Bold" pitchFamily="34" charset="0"/>
                <a:ea typeface="Brygada 1918 Semi Bold" pitchFamily="34" charset="-122"/>
                <a:cs typeface="Brygada 1918 Semi Bold" pitchFamily="34" charset="-120"/>
              </a:rPr>
              <a:t>Başarıyla Tamamlanan Full-Stack Proje</a:t>
            </a:r>
            <a:endParaRPr lang="en-US" sz="2300" dirty="0"/>
          </a:p>
        </p:txBody>
      </p:sp>
      <p:sp>
        <p:nvSpPr>
          <p:cNvPr id="5" name="Text 2"/>
          <p:cNvSpPr/>
          <p:nvPr/>
        </p:nvSpPr>
        <p:spPr>
          <a:xfrm>
            <a:off x="793790" y="5131832"/>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403011"/>
                </a:solidFill>
                <a:latin typeface="Brygada 1918" pitchFamily="34" charset="0"/>
                <a:ea typeface="Brygada 1918" pitchFamily="34" charset="-122"/>
                <a:cs typeface="Brygada 1918" pitchFamily="34" charset="-120"/>
              </a:rPr>
              <a:t>Bu proje kapsamında, endüstri standardında bir güvenlik sistemi geliştirilmiştir. Sistem, gerçek zamanlı nesne takibi, yeniden tanımlama, sabotaj algılama ve kullanıcı dostu arayüz ile entegre bir çözüm sunar.</a:t>
            </a:r>
            <a:endParaRPr lang="en-US" sz="1550" dirty="0"/>
          </a:p>
        </p:txBody>
      </p:sp>
      <p:sp>
        <p:nvSpPr>
          <p:cNvPr id="6" name="Text 3"/>
          <p:cNvSpPr/>
          <p:nvPr/>
        </p:nvSpPr>
        <p:spPr>
          <a:xfrm>
            <a:off x="793790" y="5990153"/>
            <a:ext cx="13042821" cy="635079"/>
          </a:xfrm>
          <a:prstGeom prst="rect">
            <a:avLst/>
          </a:prstGeom>
          <a:noFill/>
          <a:ln/>
        </p:spPr>
        <p:txBody>
          <a:bodyPr wrap="square" lIns="0" tIns="0" rIns="0" bIns="0" rtlCol="0" anchor="t"/>
          <a:lstStyle/>
          <a:p>
            <a:pPr algn="l" indent="0" marL="0">
              <a:lnSpc>
                <a:spcPts val="2500"/>
              </a:lnSpc>
              <a:buNone/>
            </a:pPr>
            <a:r>
              <a:rPr lang="en-US" sz="1550" b="1" dirty="0">
                <a:solidFill>
                  <a:srgbClr val="626C3B"/>
                </a:solidFill>
                <a:latin typeface="Brygada 1918" pitchFamily="34" charset="0"/>
                <a:ea typeface="Brygada 1918" pitchFamily="34" charset="-122"/>
                <a:cs typeface="Brygada 1918" pitchFamily="34" charset="-120"/>
              </a:rPr>
              <a:t>Temel Başarımlar:</a:t>
            </a:r>
            <a:pPr algn="l" indent="0" marL="0">
              <a:lnSpc>
                <a:spcPts val="2500"/>
              </a:lnSpc>
              <a:buNone/>
            </a:pPr>
            <a:r>
              <a:rPr lang="en-US" sz="1550" dirty="0">
                <a:solidFill>
                  <a:srgbClr val="403011"/>
                </a:solidFill>
                <a:latin typeface="Brygada 1918" pitchFamily="34" charset="0"/>
                <a:ea typeface="Brygada 1918" pitchFamily="34" charset="-122"/>
                <a:cs typeface="Brygada 1918" pitchFamily="34" charset="-120"/>
              </a:rPr>
              <a:t> Çoklu kamera entegrasyonu, otomatik takip sistemi, general search özelliği, dinamik ayarlama paneli ve sabotaj koruması başarıyla implement edildi.</a:t>
            </a:r>
            <a:endParaRPr lang="en-US" sz="1550" dirty="0"/>
          </a:p>
        </p:txBody>
      </p:sp>
      <p:sp>
        <p:nvSpPr>
          <p:cNvPr id="7" name="Text 4"/>
          <p:cNvSpPr/>
          <p:nvPr/>
        </p:nvSpPr>
        <p:spPr>
          <a:xfrm>
            <a:off x="793790" y="6848475"/>
            <a:ext cx="13042821" cy="317540"/>
          </a:xfrm>
          <a:prstGeom prst="rect">
            <a:avLst/>
          </a:prstGeom>
          <a:noFill/>
          <a:ln/>
        </p:spPr>
        <p:txBody>
          <a:bodyPr wrap="none" lIns="0" tIns="0" rIns="0" bIns="0" rtlCol="0" anchor="t"/>
          <a:lstStyle/>
          <a:p>
            <a:pPr algn="ctr" indent="0" marL="0">
              <a:lnSpc>
                <a:spcPts val="2500"/>
              </a:lnSpc>
              <a:buNone/>
            </a:pPr>
            <a:r>
              <a:rPr lang="en-US" sz="1550" dirty="0">
                <a:solidFill>
                  <a:srgbClr val="403011"/>
                </a:solidFill>
                <a:latin typeface="Brygada 1918" pitchFamily="34" charset="0"/>
                <a:ea typeface="Brygada 1918" pitchFamily="34" charset="-122"/>
                <a:cs typeface="Brygada 1918" pitchFamily="34" charset="-120"/>
              </a:rPr>
              <a:t>Bu imkan ve full-stack proje deneyimi için sonsuz teşekkürler!</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047042"/>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403011"/>
                </a:solidFill>
                <a:latin typeface="Brygada 1918 Semi Bold" pitchFamily="34" charset="0"/>
                <a:ea typeface="Brygada 1918 Semi Bold" pitchFamily="34" charset="-122"/>
                <a:cs typeface="Brygada 1918 Semi Bold" pitchFamily="34" charset="-120"/>
              </a:rPr>
              <a:t>Proje Genel Bakış</a:t>
            </a:r>
            <a:endParaRPr lang="en-US" sz="3900" dirty="0"/>
          </a:p>
        </p:txBody>
      </p:sp>
      <p:sp>
        <p:nvSpPr>
          <p:cNvPr id="3" name="Text 1"/>
          <p:cNvSpPr/>
          <p:nvPr/>
        </p:nvSpPr>
        <p:spPr>
          <a:xfrm>
            <a:off x="793790" y="3143369"/>
            <a:ext cx="7632025" cy="1270159"/>
          </a:xfrm>
          <a:prstGeom prst="rect">
            <a:avLst/>
          </a:prstGeom>
          <a:noFill/>
          <a:ln/>
        </p:spPr>
        <p:txBody>
          <a:bodyPr wrap="square" lIns="0" tIns="0" rIns="0" bIns="0" rtlCol="0" anchor="t"/>
          <a:lstStyle/>
          <a:p>
            <a:pPr algn="l" indent="0" marL="0">
              <a:lnSpc>
                <a:spcPts val="2500"/>
              </a:lnSpc>
              <a:buNone/>
            </a:pPr>
            <a:r>
              <a:rPr lang="en-US" sz="1550" dirty="0">
                <a:solidFill>
                  <a:srgbClr val="403011"/>
                </a:solidFill>
                <a:latin typeface="Brygada 1918" pitchFamily="34" charset="0"/>
                <a:ea typeface="Brygada 1918" pitchFamily="34" charset="-122"/>
                <a:cs typeface="Brygada 1918" pitchFamily="34" charset="-120"/>
              </a:rPr>
              <a:t>Bu proje, kameralar arasında gerçek zamanlı çoklu nesne takibi ve yeniden tanımlama yapabilen kapsamlı bir güvenlik sistemidir. Sistem, herhangi bir ortama entegre edilebilecek şekilde tasarlanmış, alarm üretme ve canlı takip yetenekleri ile donatılmıştır.</a:t>
            </a:r>
            <a:endParaRPr lang="en-US" sz="1550" dirty="0"/>
          </a:p>
        </p:txBody>
      </p:sp>
      <p:sp>
        <p:nvSpPr>
          <p:cNvPr id="4" name="Text 2"/>
          <p:cNvSpPr/>
          <p:nvPr/>
        </p:nvSpPr>
        <p:spPr>
          <a:xfrm>
            <a:off x="793790" y="4592122"/>
            <a:ext cx="7632025" cy="952619"/>
          </a:xfrm>
          <a:prstGeom prst="rect">
            <a:avLst/>
          </a:prstGeom>
          <a:noFill/>
          <a:ln/>
        </p:spPr>
        <p:txBody>
          <a:bodyPr wrap="square" lIns="0" tIns="0" rIns="0" bIns="0" rtlCol="0" anchor="t"/>
          <a:lstStyle/>
          <a:p>
            <a:pPr algn="l" indent="0" marL="0">
              <a:lnSpc>
                <a:spcPts val="2500"/>
              </a:lnSpc>
              <a:buNone/>
            </a:pPr>
            <a:r>
              <a:rPr lang="en-US" sz="1550" dirty="0">
                <a:solidFill>
                  <a:srgbClr val="403011"/>
                </a:solidFill>
                <a:latin typeface="Brygada 1918" pitchFamily="34" charset="0"/>
                <a:ea typeface="Brygada 1918" pitchFamily="34" charset="-122"/>
                <a:cs typeface="Brygada 1918" pitchFamily="34" charset="-120"/>
              </a:rPr>
              <a:t>Öne çıkan özellikler arasında dinamik kamera yönetimi, akıllı geçiş çizgileri, alarm alanları ve sabotaj algılama sistemi bulunmaktadır. Kullanıcı dostu arayüz ile tüm ayarlamalar gerçek zamanlı olarak yapılabilmektedir.</a:t>
            </a:r>
            <a:endParaRPr lang="en-US" sz="1550" dirty="0"/>
          </a:p>
        </p:txBody>
      </p:sp>
      <p:pic>
        <p:nvPicPr>
          <p:cNvPr id="5" name="Image 0" descr="preencoded.png">    </p:cNvPr>
          <p:cNvPicPr>
            <a:picLocks noChangeAspect="1"/>
          </p:cNvPicPr>
          <p:nvPr/>
        </p:nvPicPr>
        <p:blipFill>
          <a:blip r:embed="rId1"/>
          <a:stretch>
            <a:fillRect/>
          </a:stretch>
        </p:blipFill>
        <p:spPr>
          <a:xfrm>
            <a:off x="8917543" y="3188018"/>
            <a:ext cx="4926568" cy="277118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554718"/>
            <a:ext cx="5422344" cy="620078"/>
          </a:xfrm>
          <a:prstGeom prst="rect">
            <a:avLst/>
          </a:prstGeom>
          <a:noFill/>
          <a:ln/>
        </p:spPr>
        <p:txBody>
          <a:bodyPr wrap="none" lIns="0" tIns="0" rIns="0" bIns="0" rtlCol="0" anchor="t"/>
          <a:lstStyle/>
          <a:p>
            <a:pPr algn="l" indent="0" marL="0">
              <a:lnSpc>
                <a:spcPts val="4850"/>
              </a:lnSpc>
              <a:buNone/>
            </a:pPr>
            <a:r>
              <a:rPr lang="en-US" sz="3900" dirty="0">
                <a:solidFill>
                  <a:srgbClr val="403011"/>
                </a:solidFill>
                <a:latin typeface="Brygada 1918 Semi Bold" pitchFamily="34" charset="0"/>
                <a:ea typeface="Brygada 1918 Semi Bold" pitchFamily="34" charset="-122"/>
                <a:cs typeface="Brygada 1918 Semi Bold" pitchFamily="34" charset="-120"/>
              </a:rPr>
              <a:t>Kullanılan Teknolojiler</a:t>
            </a:r>
            <a:endParaRPr lang="en-US" sz="3900" dirty="0"/>
          </a:p>
        </p:txBody>
      </p:sp>
      <p:sp>
        <p:nvSpPr>
          <p:cNvPr id="3" name="Shape 1"/>
          <p:cNvSpPr/>
          <p:nvPr/>
        </p:nvSpPr>
        <p:spPr>
          <a:xfrm>
            <a:off x="793790" y="2571631"/>
            <a:ext cx="6422231" cy="1952387"/>
          </a:xfrm>
          <a:prstGeom prst="roundRect">
            <a:avLst>
              <a:gd name="adj" fmla="val 15249"/>
            </a:avLst>
          </a:prstGeom>
          <a:solidFill>
            <a:srgbClr val="626C3B"/>
          </a:solidFill>
          <a:ln w="7620">
            <a:solidFill>
              <a:srgbClr val="626C3B"/>
            </a:solidFill>
            <a:prstDash val="solid"/>
          </a:ln>
        </p:spPr>
      </p:sp>
      <p:sp>
        <p:nvSpPr>
          <p:cNvPr id="4" name="Shape 2"/>
          <p:cNvSpPr/>
          <p:nvPr/>
        </p:nvSpPr>
        <p:spPr>
          <a:xfrm>
            <a:off x="999768" y="2777609"/>
            <a:ext cx="595313" cy="595313"/>
          </a:xfrm>
          <a:prstGeom prst="roundRect">
            <a:avLst>
              <a:gd name="adj" fmla="val 15358451"/>
            </a:avLst>
          </a:prstGeom>
          <a:solidFill>
            <a:srgbClr val="626C3B"/>
          </a:solidFill>
          <a:ln/>
        </p:spPr>
      </p:sp>
      <p:pic>
        <p:nvPicPr>
          <p:cNvPr id="5" name="Image 0" descr="preencoded.png">    </p:cNvPr>
          <p:cNvPicPr>
            <a:picLocks noChangeAspect="1"/>
          </p:cNvPicPr>
          <p:nvPr/>
        </p:nvPicPr>
        <p:blipFill>
          <a:blip r:embed="rId1"/>
          <a:stretch>
            <a:fillRect/>
          </a:stretch>
        </p:blipFill>
        <p:spPr>
          <a:xfrm>
            <a:off x="1163479" y="2907744"/>
            <a:ext cx="267891" cy="334923"/>
          </a:xfrm>
          <a:prstGeom prst="rect">
            <a:avLst/>
          </a:prstGeom>
        </p:spPr>
      </p:pic>
      <p:sp>
        <p:nvSpPr>
          <p:cNvPr id="6" name="Text 3"/>
          <p:cNvSpPr/>
          <p:nvPr/>
        </p:nvSpPr>
        <p:spPr>
          <a:xfrm>
            <a:off x="999768" y="3571280"/>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FFFFFF"/>
                </a:solidFill>
                <a:latin typeface="Brygada 1918 Semi Bold" pitchFamily="34" charset="0"/>
                <a:ea typeface="Brygada 1918 Semi Bold" pitchFamily="34" charset="-122"/>
                <a:cs typeface="Brygada 1918 Semi Bold" pitchFamily="34" charset="-120"/>
              </a:rPr>
              <a:t>YOLO v11s</a:t>
            </a:r>
            <a:endParaRPr lang="en-US" sz="1950" dirty="0"/>
          </a:p>
        </p:txBody>
      </p:sp>
      <p:sp>
        <p:nvSpPr>
          <p:cNvPr id="7" name="Text 4"/>
          <p:cNvSpPr/>
          <p:nvPr/>
        </p:nvSpPr>
        <p:spPr>
          <a:xfrm>
            <a:off x="999768" y="4000500"/>
            <a:ext cx="6010275" cy="317540"/>
          </a:xfrm>
          <a:prstGeom prst="rect">
            <a:avLst/>
          </a:prstGeom>
          <a:noFill/>
          <a:ln/>
        </p:spPr>
        <p:txBody>
          <a:bodyPr wrap="none" lIns="0" tIns="0" rIns="0" bIns="0" rtlCol="0" anchor="t"/>
          <a:lstStyle/>
          <a:p>
            <a:pPr algn="l" indent="0" marL="0">
              <a:lnSpc>
                <a:spcPts val="2500"/>
              </a:lnSpc>
              <a:buNone/>
            </a:pPr>
            <a:r>
              <a:rPr lang="en-US" sz="1550" dirty="0">
                <a:solidFill>
                  <a:srgbClr val="FFFFFF"/>
                </a:solidFill>
                <a:latin typeface="Brygada 1918" pitchFamily="34" charset="0"/>
                <a:ea typeface="Brygada 1918" pitchFamily="34" charset="-122"/>
                <a:cs typeface="Brygada 1918" pitchFamily="34" charset="-120"/>
              </a:rPr>
              <a:t>En optimize performans için seçilen nesne algılama modeli</a:t>
            </a:r>
            <a:endParaRPr lang="en-US" sz="1550" dirty="0"/>
          </a:p>
        </p:txBody>
      </p:sp>
      <p:sp>
        <p:nvSpPr>
          <p:cNvPr id="8" name="Shape 5"/>
          <p:cNvSpPr/>
          <p:nvPr/>
        </p:nvSpPr>
        <p:spPr>
          <a:xfrm>
            <a:off x="7414379" y="2571631"/>
            <a:ext cx="6422231" cy="1952387"/>
          </a:xfrm>
          <a:prstGeom prst="roundRect">
            <a:avLst>
              <a:gd name="adj" fmla="val 15249"/>
            </a:avLst>
          </a:prstGeom>
          <a:solidFill>
            <a:srgbClr val="626C3B"/>
          </a:solidFill>
          <a:ln w="7620">
            <a:solidFill>
              <a:srgbClr val="83792E"/>
            </a:solidFill>
            <a:prstDash val="solid"/>
          </a:ln>
        </p:spPr>
      </p:sp>
      <p:sp>
        <p:nvSpPr>
          <p:cNvPr id="9" name="Shape 6"/>
          <p:cNvSpPr/>
          <p:nvPr/>
        </p:nvSpPr>
        <p:spPr>
          <a:xfrm>
            <a:off x="7620357" y="2777609"/>
            <a:ext cx="595313" cy="595313"/>
          </a:xfrm>
          <a:prstGeom prst="roundRect">
            <a:avLst>
              <a:gd name="adj" fmla="val 15358451"/>
            </a:avLst>
          </a:prstGeom>
          <a:solidFill>
            <a:srgbClr val="83792E"/>
          </a:solidFill>
          <a:ln/>
        </p:spPr>
      </p:sp>
      <p:pic>
        <p:nvPicPr>
          <p:cNvPr id="10" name="Image 1" descr="preencoded.png">    </p:cNvPr>
          <p:cNvPicPr>
            <a:picLocks noChangeAspect="1"/>
          </p:cNvPicPr>
          <p:nvPr/>
        </p:nvPicPr>
        <p:blipFill>
          <a:blip r:embed="rId2"/>
          <a:stretch>
            <a:fillRect/>
          </a:stretch>
        </p:blipFill>
        <p:spPr>
          <a:xfrm>
            <a:off x="7784068" y="2907744"/>
            <a:ext cx="267891" cy="334923"/>
          </a:xfrm>
          <a:prstGeom prst="rect">
            <a:avLst/>
          </a:prstGeom>
        </p:spPr>
      </p:pic>
      <p:sp>
        <p:nvSpPr>
          <p:cNvPr id="11" name="Text 7"/>
          <p:cNvSpPr/>
          <p:nvPr/>
        </p:nvSpPr>
        <p:spPr>
          <a:xfrm>
            <a:off x="7620357" y="3571280"/>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FFFFFF"/>
                </a:solidFill>
                <a:latin typeface="Brygada 1918 Semi Bold" pitchFamily="34" charset="0"/>
                <a:ea typeface="Brygada 1918 Semi Bold" pitchFamily="34" charset="-122"/>
                <a:cs typeface="Brygada 1918 Semi Bold" pitchFamily="34" charset="-120"/>
              </a:rPr>
              <a:t>BoT-SORT</a:t>
            </a:r>
            <a:endParaRPr lang="en-US" sz="1950" dirty="0"/>
          </a:p>
        </p:txBody>
      </p:sp>
      <p:sp>
        <p:nvSpPr>
          <p:cNvPr id="12" name="Text 8"/>
          <p:cNvSpPr/>
          <p:nvPr/>
        </p:nvSpPr>
        <p:spPr>
          <a:xfrm>
            <a:off x="7620357" y="4000500"/>
            <a:ext cx="6010275" cy="317540"/>
          </a:xfrm>
          <a:prstGeom prst="rect">
            <a:avLst/>
          </a:prstGeom>
          <a:noFill/>
          <a:ln/>
        </p:spPr>
        <p:txBody>
          <a:bodyPr wrap="none" lIns="0" tIns="0" rIns="0" bIns="0" rtlCol="0" anchor="t"/>
          <a:lstStyle/>
          <a:p>
            <a:pPr algn="l" indent="0" marL="0">
              <a:lnSpc>
                <a:spcPts val="2500"/>
              </a:lnSpc>
              <a:buNone/>
            </a:pPr>
            <a:r>
              <a:rPr lang="en-US" sz="1550" dirty="0">
                <a:solidFill>
                  <a:srgbClr val="FFFFFF"/>
                </a:solidFill>
                <a:latin typeface="Brygada 1918" pitchFamily="34" charset="0"/>
                <a:ea typeface="Brygada 1918" pitchFamily="34" charset="-122"/>
                <a:cs typeface="Brygada 1918" pitchFamily="34" charset="-120"/>
              </a:rPr>
              <a:t>Kalman filtresi ve IoU takibi içeren gelişmiş takip algoritması</a:t>
            </a:r>
            <a:endParaRPr lang="en-US" sz="1550" dirty="0"/>
          </a:p>
        </p:txBody>
      </p:sp>
      <p:sp>
        <p:nvSpPr>
          <p:cNvPr id="13" name="Shape 9"/>
          <p:cNvSpPr/>
          <p:nvPr/>
        </p:nvSpPr>
        <p:spPr>
          <a:xfrm>
            <a:off x="793790" y="4722376"/>
            <a:ext cx="6422231" cy="1952387"/>
          </a:xfrm>
          <a:prstGeom prst="roundRect">
            <a:avLst>
              <a:gd name="adj" fmla="val 15249"/>
            </a:avLst>
          </a:prstGeom>
          <a:solidFill>
            <a:srgbClr val="626C3B"/>
          </a:solidFill>
          <a:ln w="7620">
            <a:solidFill>
              <a:srgbClr val="E8AF3B"/>
            </a:solidFill>
            <a:prstDash val="solid"/>
          </a:ln>
        </p:spPr>
      </p:sp>
      <p:sp>
        <p:nvSpPr>
          <p:cNvPr id="14" name="Shape 10"/>
          <p:cNvSpPr/>
          <p:nvPr/>
        </p:nvSpPr>
        <p:spPr>
          <a:xfrm>
            <a:off x="999768" y="4928354"/>
            <a:ext cx="595313" cy="595313"/>
          </a:xfrm>
          <a:prstGeom prst="roundRect">
            <a:avLst>
              <a:gd name="adj" fmla="val 15358451"/>
            </a:avLst>
          </a:prstGeom>
          <a:solidFill>
            <a:srgbClr val="E8AF3B"/>
          </a:solidFill>
          <a:ln/>
        </p:spPr>
      </p:sp>
      <p:pic>
        <p:nvPicPr>
          <p:cNvPr id="15" name="Image 2" descr="preencoded.png">    </p:cNvPr>
          <p:cNvPicPr>
            <a:picLocks noChangeAspect="1"/>
          </p:cNvPicPr>
          <p:nvPr/>
        </p:nvPicPr>
        <p:blipFill>
          <a:blip r:embed="rId3"/>
          <a:stretch>
            <a:fillRect/>
          </a:stretch>
        </p:blipFill>
        <p:spPr>
          <a:xfrm>
            <a:off x="1163479" y="5058489"/>
            <a:ext cx="267891" cy="334923"/>
          </a:xfrm>
          <a:prstGeom prst="rect">
            <a:avLst/>
          </a:prstGeom>
        </p:spPr>
      </p:pic>
      <p:sp>
        <p:nvSpPr>
          <p:cNvPr id="16" name="Text 11"/>
          <p:cNvSpPr/>
          <p:nvPr/>
        </p:nvSpPr>
        <p:spPr>
          <a:xfrm>
            <a:off x="999768" y="5722025"/>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FFFFFF"/>
                </a:solidFill>
                <a:latin typeface="Brygada 1918 Semi Bold" pitchFamily="34" charset="0"/>
                <a:ea typeface="Brygada 1918 Semi Bold" pitchFamily="34" charset="-122"/>
                <a:cs typeface="Brygada 1918 Semi Bold" pitchFamily="34" charset="-120"/>
              </a:rPr>
              <a:t>TorchReID OSNet</a:t>
            </a:r>
            <a:endParaRPr lang="en-US" sz="1950" dirty="0"/>
          </a:p>
        </p:txBody>
      </p:sp>
      <p:sp>
        <p:nvSpPr>
          <p:cNvPr id="17" name="Text 12"/>
          <p:cNvSpPr/>
          <p:nvPr/>
        </p:nvSpPr>
        <p:spPr>
          <a:xfrm>
            <a:off x="999768" y="6151245"/>
            <a:ext cx="6010275" cy="317540"/>
          </a:xfrm>
          <a:prstGeom prst="rect">
            <a:avLst/>
          </a:prstGeom>
          <a:noFill/>
          <a:ln/>
        </p:spPr>
        <p:txBody>
          <a:bodyPr wrap="none" lIns="0" tIns="0" rIns="0" bIns="0" rtlCol="0" anchor="t"/>
          <a:lstStyle/>
          <a:p>
            <a:pPr algn="l" indent="0" marL="0">
              <a:lnSpc>
                <a:spcPts val="2500"/>
              </a:lnSpc>
              <a:buNone/>
            </a:pPr>
            <a:r>
              <a:rPr lang="en-US" sz="1550" dirty="0">
                <a:solidFill>
                  <a:srgbClr val="FFFFFF"/>
                </a:solidFill>
                <a:latin typeface="Brygada 1918" pitchFamily="34" charset="0"/>
                <a:ea typeface="Brygada 1918" pitchFamily="34" charset="-122"/>
                <a:cs typeface="Brygada 1918" pitchFamily="34" charset="-120"/>
              </a:rPr>
              <a:t>Yeniden tanımlama için hazır model framework'ü</a:t>
            </a:r>
            <a:endParaRPr lang="en-US" sz="1550" dirty="0"/>
          </a:p>
        </p:txBody>
      </p:sp>
      <p:sp>
        <p:nvSpPr>
          <p:cNvPr id="18" name="Shape 13"/>
          <p:cNvSpPr/>
          <p:nvPr/>
        </p:nvSpPr>
        <p:spPr>
          <a:xfrm>
            <a:off x="7414379" y="4722376"/>
            <a:ext cx="6422231" cy="1952387"/>
          </a:xfrm>
          <a:prstGeom prst="roundRect">
            <a:avLst>
              <a:gd name="adj" fmla="val 15249"/>
            </a:avLst>
          </a:prstGeom>
          <a:solidFill>
            <a:srgbClr val="626C3B"/>
          </a:solidFill>
          <a:ln w="7620">
            <a:solidFill>
              <a:srgbClr val="CC914D"/>
            </a:solidFill>
            <a:prstDash val="solid"/>
          </a:ln>
        </p:spPr>
      </p:sp>
      <p:sp>
        <p:nvSpPr>
          <p:cNvPr id="19" name="Shape 14"/>
          <p:cNvSpPr/>
          <p:nvPr/>
        </p:nvSpPr>
        <p:spPr>
          <a:xfrm>
            <a:off x="7620357" y="4928354"/>
            <a:ext cx="595313" cy="595313"/>
          </a:xfrm>
          <a:prstGeom prst="roundRect">
            <a:avLst>
              <a:gd name="adj" fmla="val 15358451"/>
            </a:avLst>
          </a:prstGeom>
          <a:solidFill>
            <a:srgbClr val="CC914D"/>
          </a:solidFill>
          <a:ln/>
        </p:spPr>
      </p:sp>
      <p:pic>
        <p:nvPicPr>
          <p:cNvPr id="20" name="Image 3" descr="preencoded.png">    </p:cNvPr>
          <p:cNvPicPr>
            <a:picLocks noChangeAspect="1"/>
          </p:cNvPicPr>
          <p:nvPr/>
        </p:nvPicPr>
        <p:blipFill>
          <a:blip r:embed="rId4"/>
          <a:stretch>
            <a:fillRect/>
          </a:stretch>
        </p:blipFill>
        <p:spPr>
          <a:xfrm>
            <a:off x="7784068" y="5058489"/>
            <a:ext cx="267891" cy="334923"/>
          </a:xfrm>
          <a:prstGeom prst="rect">
            <a:avLst/>
          </a:prstGeom>
        </p:spPr>
      </p:pic>
      <p:sp>
        <p:nvSpPr>
          <p:cNvPr id="21" name="Text 15"/>
          <p:cNvSpPr/>
          <p:nvPr/>
        </p:nvSpPr>
        <p:spPr>
          <a:xfrm>
            <a:off x="7620357" y="5722025"/>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FFFFFF"/>
                </a:solidFill>
                <a:latin typeface="Brygada 1918 Semi Bold" pitchFamily="34" charset="0"/>
                <a:ea typeface="Brygada 1918 Semi Bold" pitchFamily="34" charset="-122"/>
                <a:cs typeface="Brygada 1918 Semi Bold" pitchFamily="34" charset="-120"/>
              </a:rPr>
              <a:t>GStreamer</a:t>
            </a:r>
            <a:endParaRPr lang="en-US" sz="1950" dirty="0"/>
          </a:p>
        </p:txBody>
      </p:sp>
      <p:sp>
        <p:nvSpPr>
          <p:cNvPr id="22" name="Text 16"/>
          <p:cNvSpPr/>
          <p:nvPr/>
        </p:nvSpPr>
        <p:spPr>
          <a:xfrm>
            <a:off x="7620357" y="6151245"/>
            <a:ext cx="6010275" cy="317540"/>
          </a:xfrm>
          <a:prstGeom prst="rect">
            <a:avLst/>
          </a:prstGeom>
          <a:noFill/>
          <a:ln/>
        </p:spPr>
        <p:txBody>
          <a:bodyPr wrap="none" lIns="0" tIns="0" rIns="0" bIns="0" rtlCol="0" anchor="t"/>
          <a:lstStyle/>
          <a:p>
            <a:pPr algn="l" indent="0" marL="0">
              <a:lnSpc>
                <a:spcPts val="2500"/>
              </a:lnSpc>
              <a:buNone/>
            </a:pPr>
            <a:r>
              <a:rPr lang="en-US" sz="1550" dirty="0">
                <a:solidFill>
                  <a:srgbClr val="FFFFFF"/>
                </a:solidFill>
                <a:latin typeface="Brygada 1918" pitchFamily="34" charset="0"/>
                <a:ea typeface="Brygada 1918" pitchFamily="34" charset="-122"/>
                <a:cs typeface="Brygada 1918" pitchFamily="34" charset="-120"/>
              </a:rPr>
              <a:t>Video akışı yönetimi ve veri hatları</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2432923"/>
            <a:ext cx="6878003" cy="620078"/>
          </a:xfrm>
          <a:prstGeom prst="rect">
            <a:avLst/>
          </a:prstGeom>
          <a:noFill/>
          <a:ln/>
        </p:spPr>
        <p:txBody>
          <a:bodyPr wrap="none" lIns="0" tIns="0" rIns="0" bIns="0" rtlCol="0" anchor="t"/>
          <a:lstStyle/>
          <a:p>
            <a:pPr algn="l" indent="0" marL="0">
              <a:lnSpc>
                <a:spcPts val="4850"/>
              </a:lnSpc>
              <a:buNone/>
            </a:pPr>
            <a:r>
              <a:rPr lang="en-US" sz="3900" dirty="0">
                <a:solidFill>
                  <a:srgbClr val="403011"/>
                </a:solidFill>
                <a:latin typeface="Brygada 1918 Semi Bold" pitchFamily="34" charset="0"/>
                <a:ea typeface="Brygada 1918 Semi Bold" pitchFamily="34" charset="-122"/>
                <a:cs typeface="Brygada 1918 Semi Bold" pitchFamily="34" charset="-120"/>
              </a:rPr>
              <a:t>Sistem Mimarisi ve Veri Akışı</a:t>
            </a:r>
            <a:endParaRPr lang="en-US" sz="3900" dirty="0"/>
          </a:p>
        </p:txBody>
      </p:sp>
      <p:sp>
        <p:nvSpPr>
          <p:cNvPr id="4" name="Text 1"/>
          <p:cNvSpPr/>
          <p:nvPr/>
        </p:nvSpPr>
        <p:spPr>
          <a:xfrm>
            <a:off x="793790" y="3350657"/>
            <a:ext cx="7556421" cy="1270159"/>
          </a:xfrm>
          <a:prstGeom prst="rect">
            <a:avLst/>
          </a:prstGeom>
          <a:noFill/>
          <a:ln/>
        </p:spPr>
        <p:txBody>
          <a:bodyPr wrap="square" lIns="0" tIns="0" rIns="0" bIns="0" rtlCol="0" anchor="t"/>
          <a:lstStyle/>
          <a:p>
            <a:pPr algn="l" indent="0" marL="0">
              <a:lnSpc>
                <a:spcPts val="2500"/>
              </a:lnSpc>
              <a:buNone/>
            </a:pPr>
            <a:r>
              <a:rPr lang="en-US" sz="1550" dirty="0">
                <a:solidFill>
                  <a:srgbClr val="403011"/>
                </a:solidFill>
                <a:latin typeface="Brygada 1918" pitchFamily="34" charset="0"/>
                <a:ea typeface="Brygada 1918" pitchFamily="34" charset="-122"/>
                <a:cs typeface="Brygada 1918" pitchFamily="34" charset="-120"/>
              </a:rPr>
              <a:t>Sistem, GStreamer tabanlı video akışı ile başlar ve WebSocket üzerinden frontend'e görüntü aktarımı sağlar. Flask API ile server iletişimi kurularak dinamik ayarlamalar yapılır. Tüm kamera geçişleri ve kayıt işlemleri WebSocket üzerinden anlık veri akışı ile yönetilir.</a:t>
            </a:r>
            <a:endParaRPr lang="en-US" sz="1550" dirty="0"/>
          </a:p>
        </p:txBody>
      </p:sp>
      <p:sp>
        <p:nvSpPr>
          <p:cNvPr id="5" name="Text 2"/>
          <p:cNvSpPr/>
          <p:nvPr/>
        </p:nvSpPr>
        <p:spPr>
          <a:xfrm>
            <a:off x="793790" y="4844058"/>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403011"/>
                </a:solidFill>
                <a:latin typeface="Brygada 1918" pitchFamily="34" charset="0"/>
                <a:ea typeface="Brygada 1918" pitchFamily="34" charset="-122"/>
                <a:cs typeface="Brygada 1918" pitchFamily="34" charset="-120"/>
              </a:rPr>
              <a:t>Arka planda YOLO+ReID modeli çalışırken, BoT-SORT algoritması ile nesne takibi gerçekleştirilir. Sistem performansı için özel optimizasyonlar yapılmış ve yerel klonlama ile konfigürasyon ayarlanmıştır.</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563773"/>
            <a:ext cx="9040178" cy="620078"/>
          </a:xfrm>
          <a:prstGeom prst="rect">
            <a:avLst/>
          </a:prstGeom>
          <a:noFill/>
          <a:ln/>
        </p:spPr>
        <p:txBody>
          <a:bodyPr wrap="none" lIns="0" tIns="0" rIns="0" bIns="0" rtlCol="0" anchor="t"/>
          <a:lstStyle/>
          <a:p>
            <a:pPr algn="l" indent="0" marL="0">
              <a:lnSpc>
                <a:spcPts val="4850"/>
              </a:lnSpc>
              <a:buNone/>
            </a:pPr>
            <a:r>
              <a:rPr lang="en-US" sz="3900" dirty="0">
                <a:solidFill>
                  <a:srgbClr val="403011"/>
                </a:solidFill>
                <a:latin typeface="Brygada 1918 Semi Bold" pitchFamily="34" charset="0"/>
                <a:ea typeface="Brygada 1918 Semi Bold" pitchFamily="34" charset="-122"/>
                <a:cs typeface="Brygada 1918 Semi Bold" pitchFamily="34" charset="-120"/>
              </a:rPr>
              <a:t>Kamera Kontrol ve Yönetim Özellikleri</a:t>
            </a:r>
            <a:endParaRPr lang="en-US" sz="3900" dirty="0"/>
          </a:p>
        </p:txBody>
      </p:sp>
      <p:sp>
        <p:nvSpPr>
          <p:cNvPr id="3" name="Shape 1"/>
          <p:cNvSpPr/>
          <p:nvPr/>
        </p:nvSpPr>
        <p:spPr>
          <a:xfrm>
            <a:off x="793790" y="3580686"/>
            <a:ext cx="446484" cy="446484"/>
          </a:xfrm>
          <a:prstGeom prst="roundRect">
            <a:avLst>
              <a:gd name="adj" fmla="val 66679"/>
            </a:avLst>
          </a:prstGeom>
          <a:solidFill>
            <a:srgbClr val="626C3B"/>
          </a:solidFill>
          <a:ln w="7620">
            <a:solidFill>
              <a:srgbClr val="7B8554"/>
            </a:solidFill>
            <a:prstDash val="solid"/>
          </a:ln>
        </p:spPr>
      </p:sp>
      <p:sp>
        <p:nvSpPr>
          <p:cNvPr id="4" name="Text 2"/>
          <p:cNvSpPr/>
          <p:nvPr/>
        </p:nvSpPr>
        <p:spPr>
          <a:xfrm>
            <a:off x="868204" y="3617893"/>
            <a:ext cx="297656" cy="372070"/>
          </a:xfrm>
          <a:prstGeom prst="rect">
            <a:avLst/>
          </a:prstGeom>
          <a:noFill/>
          <a:ln/>
        </p:spPr>
        <p:txBody>
          <a:bodyPr wrap="none" lIns="0" tIns="0" rIns="0" bIns="0" rtlCol="0" anchor="t"/>
          <a:lstStyle/>
          <a:p>
            <a:pPr algn="ctr" indent="0" marL="0">
              <a:lnSpc>
                <a:spcPts val="2300"/>
              </a:lnSpc>
              <a:buNone/>
            </a:pPr>
            <a:r>
              <a:rPr lang="en-US" sz="2300" dirty="0">
                <a:solidFill>
                  <a:srgbClr val="FFFFFF"/>
                </a:solidFill>
                <a:latin typeface="Brygada 1918 Semi Bold" pitchFamily="34" charset="0"/>
                <a:ea typeface="Brygada 1918 Semi Bold" pitchFamily="34" charset="-122"/>
                <a:cs typeface="Brygada 1918 Semi Bold" pitchFamily="34" charset="-120"/>
              </a:rPr>
              <a:t>1</a:t>
            </a:r>
            <a:endParaRPr lang="en-US" sz="2300" dirty="0"/>
          </a:p>
        </p:txBody>
      </p:sp>
      <p:sp>
        <p:nvSpPr>
          <p:cNvPr id="5" name="Text 3"/>
          <p:cNvSpPr/>
          <p:nvPr/>
        </p:nvSpPr>
        <p:spPr>
          <a:xfrm>
            <a:off x="1438632" y="3648908"/>
            <a:ext cx="3125391" cy="310158"/>
          </a:xfrm>
          <a:prstGeom prst="rect">
            <a:avLst/>
          </a:prstGeom>
          <a:noFill/>
          <a:ln/>
        </p:spPr>
        <p:txBody>
          <a:bodyPr wrap="none" lIns="0" tIns="0" rIns="0" bIns="0" rtlCol="0" anchor="t"/>
          <a:lstStyle/>
          <a:p>
            <a:pPr algn="l" indent="0" marL="0">
              <a:lnSpc>
                <a:spcPts val="2400"/>
              </a:lnSpc>
              <a:buNone/>
            </a:pPr>
            <a:r>
              <a:rPr lang="en-US" sz="1950" dirty="0">
                <a:solidFill>
                  <a:srgbClr val="403011"/>
                </a:solidFill>
                <a:latin typeface="Brygada 1918 Semi Bold" pitchFamily="34" charset="0"/>
                <a:ea typeface="Brygada 1918 Semi Bold" pitchFamily="34" charset="-122"/>
                <a:cs typeface="Brygada 1918 Semi Bold" pitchFamily="34" charset="-120"/>
              </a:rPr>
              <a:t>Dinamik Kamera Yönetimi</a:t>
            </a:r>
            <a:endParaRPr lang="en-US" sz="1950" dirty="0"/>
          </a:p>
        </p:txBody>
      </p:sp>
      <p:sp>
        <p:nvSpPr>
          <p:cNvPr id="6" name="Text 4"/>
          <p:cNvSpPr/>
          <p:nvPr/>
        </p:nvSpPr>
        <p:spPr>
          <a:xfrm>
            <a:off x="1438632" y="4078129"/>
            <a:ext cx="3537347" cy="1587698"/>
          </a:xfrm>
          <a:prstGeom prst="rect">
            <a:avLst/>
          </a:prstGeom>
          <a:noFill/>
          <a:ln/>
        </p:spPr>
        <p:txBody>
          <a:bodyPr wrap="square" lIns="0" tIns="0" rIns="0" bIns="0" rtlCol="0" anchor="t"/>
          <a:lstStyle/>
          <a:p>
            <a:pPr algn="l" indent="0" marL="0">
              <a:lnSpc>
                <a:spcPts val="2500"/>
              </a:lnSpc>
              <a:buNone/>
            </a:pPr>
            <a:r>
              <a:rPr lang="en-US" sz="1550" dirty="0">
                <a:solidFill>
                  <a:srgbClr val="403011"/>
                </a:solidFill>
                <a:latin typeface="Brygada 1918" pitchFamily="34" charset="0"/>
                <a:ea typeface="Brygada 1918" pitchFamily="34" charset="-122"/>
                <a:cs typeface="Brygada 1918" pitchFamily="34" charset="-120"/>
              </a:rPr>
              <a:t>Kamera ekleme, silme ve ayarlama işlemleri gerçek zamanlı olarak yapılabilir. Sistem, yeni eklenen kameraları otomatik olarak tanır ve takip algoritmasına entegre eder.</a:t>
            </a:r>
            <a:endParaRPr lang="en-US" sz="1550" dirty="0"/>
          </a:p>
        </p:txBody>
      </p:sp>
      <p:sp>
        <p:nvSpPr>
          <p:cNvPr id="7" name="Shape 5"/>
          <p:cNvSpPr/>
          <p:nvPr/>
        </p:nvSpPr>
        <p:spPr>
          <a:xfrm>
            <a:off x="5223986" y="3580686"/>
            <a:ext cx="446484" cy="446484"/>
          </a:xfrm>
          <a:prstGeom prst="roundRect">
            <a:avLst>
              <a:gd name="adj" fmla="val 66679"/>
            </a:avLst>
          </a:prstGeom>
          <a:solidFill>
            <a:srgbClr val="83792E"/>
          </a:solidFill>
          <a:ln w="7620">
            <a:solidFill>
              <a:srgbClr val="9C9247"/>
            </a:solidFill>
            <a:prstDash val="solid"/>
          </a:ln>
        </p:spPr>
      </p:sp>
      <p:sp>
        <p:nvSpPr>
          <p:cNvPr id="8" name="Text 6"/>
          <p:cNvSpPr/>
          <p:nvPr/>
        </p:nvSpPr>
        <p:spPr>
          <a:xfrm>
            <a:off x="5298400" y="3617893"/>
            <a:ext cx="297656" cy="372070"/>
          </a:xfrm>
          <a:prstGeom prst="rect">
            <a:avLst/>
          </a:prstGeom>
          <a:noFill/>
          <a:ln/>
        </p:spPr>
        <p:txBody>
          <a:bodyPr wrap="none" lIns="0" tIns="0" rIns="0" bIns="0" rtlCol="0" anchor="t"/>
          <a:lstStyle/>
          <a:p>
            <a:pPr algn="ctr" indent="0" marL="0">
              <a:lnSpc>
                <a:spcPts val="2300"/>
              </a:lnSpc>
              <a:buNone/>
            </a:pPr>
            <a:r>
              <a:rPr lang="en-US" sz="2300" dirty="0">
                <a:solidFill>
                  <a:srgbClr val="FFFFFF"/>
                </a:solidFill>
                <a:latin typeface="Brygada 1918 Semi Bold" pitchFamily="34" charset="0"/>
                <a:ea typeface="Brygada 1918 Semi Bold" pitchFamily="34" charset="-122"/>
                <a:cs typeface="Brygada 1918 Semi Bold" pitchFamily="34" charset="-120"/>
              </a:rPr>
              <a:t>2</a:t>
            </a:r>
            <a:endParaRPr lang="en-US" sz="2300" dirty="0"/>
          </a:p>
        </p:txBody>
      </p:sp>
      <p:sp>
        <p:nvSpPr>
          <p:cNvPr id="9" name="Text 7"/>
          <p:cNvSpPr/>
          <p:nvPr/>
        </p:nvSpPr>
        <p:spPr>
          <a:xfrm>
            <a:off x="5868829" y="3648908"/>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403011"/>
                </a:solidFill>
                <a:latin typeface="Brygada 1918 Semi Bold" pitchFamily="34" charset="0"/>
                <a:ea typeface="Brygada 1918 Semi Bold" pitchFamily="34" charset="-122"/>
                <a:cs typeface="Brygada 1918 Semi Bold" pitchFamily="34" charset="-120"/>
              </a:rPr>
              <a:t>Geçiş Çizgileri</a:t>
            </a:r>
            <a:endParaRPr lang="en-US" sz="1950" dirty="0"/>
          </a:p>
        </p:txBody>
      </p:sp>
      <p:sp>
        <p:nvSpPr>
          <p:cNvPr id="10" name="Text 8"/>
          <p:cNvSpPr/>
          <p:nvPr/>
        </p:nvSpPr>
        <p:spPr>
          <a:xfrm>
            <a:off x="5868829" y="4078129"/>
            <a:ext cx="3537466" cy="1270159"/>
          </a:xfrm>
          <a:prstGeom prst="rect">
            <a:avLst/>
          </a:prstGeom>
          <a:noFill/>
          <a:ln/>
        </p:spPr>
        <p:txBody>
          <a:bodyPr wrap="square" lIns="0" tIns="0" rIns="0" bIns="0" rtlCol="0" anchor="t"/>
          <a:lstStyle/>
          <a:p>
            <a:pPr algn="l" indent="0" marL="0">
              <a:lnSpc>
                <a:spcPts val="2500"/>
              </a:lnSpc>
              <a:buNone/>
            </a:pPr>
            <a:r>
              <a:rPr lang="en-US" sz="1550" dirty="0">
                <a:solidFill>
                  <a:srgbClr val="403011"/>
                </a:solidFill>
                <a:latin typeface="Brygada 1918" pitchFamily="34" charset="0"/>
                <a:ea typeface="Brygada 1918" pitchFamily="34" charset="-122"/>
                <a:cs typeface="Brygada 1918" pitchFamily="34" charset="-120"/>
              </a:rPr>
              <a:t>İleri düzey çizgi geçiş kontrolü ile belirli alanların izlenmesi sağlanır. Çizgiler dinamik olarak çizilebilir, düzenlenebilir ve silinebilir.</a:t>
            </a:r>
            <a:endParaRPr lang="en-US" sz="1550" dirty="0"/>
          </a:p>
        </p:txBody>
      </p:sp>
      <p:sp>
        <p:nvSpPr>
          <p:cNvPr id="11" name="Shape 9"/>
          <p:cNvSpPr/>
          <p:nvPr/>
        </p:nvSpPr>
        <p:spPr>
          <a:xfrm>
            <a:off x="9654302" y="3580686"/>
            <a:ext cx="446484" cy="446484"/>
          </a:xfrm>
          <a:prstGeom prst="roundRect">
            <a:avLst>
              <a:gd name="adj" fmla="val 66679"/>
            </a:avLst>
          </a:prstGeom>
          <a:solidFill>
            <a:srgbClr val="E8AF3B"/>
          </a:solidFill>
          <a:ln w="7620">
            <a:solidFill>
              <a:srgbClr val="CE9521"/>
            </a:solidFill>
            <a:prstDash val="solid"/>
          </a:ln>
        </p:spPr>
      </p:sp>
      <p:sp>
        <p:nvSpPr>
          <p:cNvPr id="12" name="Text 10"/>
          <p:cNvSpPr/>
          <p:nvPr/>
        </p:nvSpPr>
        <p:spPr>
          <a:xfrm>
            <a:off x="9728716" y="3617893"/>
            <a:ext cx="297656" cy="372070"/>
          </a:xfrm>
          <a:prstGeom prst="rect">
            <a:avLst/>
          </a:prstGeom>
          <a:noFill/>
          <a:ln/>
        </p:spPr>
        <p:txBody>
          <a:bodyPr wrap="none" lIns="0" tIns="0" rIns="0" bIns="0" rtlCol="0" anchor="t"/>
          <a:lstStyle/>
          <a:p>
            <a:pPr algn="ctr" indent="0" marL="0">
              <a:lnSpc>
                <a:spcPts val="2300"/>
              </a:lnSpc>
              <a:buNone/>
            </a:pPr>
            <a:r>
              <a:rPr lang="en-US" sz="2300" dirty="0">
                <a:solidFill>
                  <a:srgbClr val="000000"/>
                </a:solidFill>
                <a:latin typeface="Brygada 1918 Semi Bold" pitchFamily="34" charset="0"/>
                <a:ea typeface="Brygada 1918 Semi Bold" pitchFamily="34" charset="-122"/>
                <a:cs typeface="Brygada 1918 Semi Bold" pitchFamily="34" charset="-120"/>
              </a:rPr>
              <a:t>3</a:t>
            </a:r>
            <a:endParaRPr lang="en-US" sz="2300" dirty="0"/>
          </a:p>
        </p:txBody>
      </p:sp>
      <p:sp>
        <p:nvSpPr>
          <p:cNvPr id="13" name="Text 11"/>
          <p:cNvSpPr/>
          <p:nvPr/>
        </p:nvSpPr>
        <p:spPr>
          <a:xfrm>
            <a:off x="10299144" y="3648908"/>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403011"/>
                </a:solidFill>
                <a:latin typeface="Brygada 1918 Semi Bold" pitchFamily="34" charset="0"/>
                <a:ea typeface="Brygada 1918 Semi Bold" pitchFamily="34" charset="-122"/>
                <a:cs typeface="Brygada 1918 Semi Bold" pitchFamily="34" charset="-120"/>
              </a:rPr>
              <a:t>Alarm Alanları</a:t>
            </a:r>
            <a:endParaRPr lang="en-US" sz="1950" dirty="0"/>
          </a:p>
        </p:txBody>
      </p:sp>
      <p:sp>
        <p:nvSpPr>
          <p:cNvPr id="14" name="Text 12"/>
          <p:cNvSpPr/>
          <p:nvPr/>
        </p:nvSpPr>
        <p:spPr>
          <a:xfrm>
            <a:off x="10299144" y="4078129"/>
            <a:ext cx="3537466" cy="1270159"/>
          </a:xfrm>
          <a:prstGeom prst="rect">
            <a:avLst/>
          </a:prstGeom>
          <a:noFill/>
          <a:ln/>
        </p:spPr>
        <p:txBody>
          <a:bodyPr wrap="square" lIns="0" tIns="0" rIns="0" bIns="0" rtlCol="0" anchor="t"/>
          <a:lstStyle/>
          <a:p>
            <a:pPr algn="l" indent="0" marL="0">
              <a:lnSpc>
                <a:spcPts val="2500"/>
              </a:lnSpc>
              <a:buNone/>
            </a:pPr>
            <a:r>
              <a:rPr lang="en-US" sz="1550" dirty="0">
                <a:solidFill>
                  <a:srgbClr val="403011"/>
                </a:solidFill>
                <a:latin typeface="Brygada 1918" pitchFamily="34" charset="0"/>
                <a:ea typeface="Brygada 1918" pitchFamily="34" charset="-122"/>
                <a:cs typeface="Brygada 1918" pitchFamily="34" charset="-120"/>
              </a:rPr>
              <a:t>Özel alarm bölgeleri tanımlanabilir ve bu alanlara giriş yapıldığında otomatik alarm üretilir. Alanlar gerçek zamanlı olarak düzenlenebilir.</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000720"/>
            <a:ext cx="8798481" cy="620078"/>
          </a:xfrm>
          <a:prstGeom prst="rect">
            <a:avLst/>
          </a:prstGeom>
          <a:noFill/>
          <a:ln/>
        </p:spPr>
        <p:txBody>
          <a:bodyPr wrap="none" lIns="0" tIns="0" rIns="0" bIns="0" rtlCol="0" anchor="t"/>
          <a:lstStyle/>
          <a:p>
            <a:pPr algn="l" indent="0" marL="0">
              <a:lnSpc>
                <a:spcPts val="4850"/>
              </a:lnSpc>
              <a:buNone/>
            </a:pPr>
            <a:r>
              <a:rPr lang="en-US" sz="3900" dirty="0">
                <a:solidFill>
                  <a:srgbClr val="403011"/>
                </a:solidFill>
                <a:latin typeface="Brygada 1918 Semi Bold" pitchFamily="34" charset="0"/>
                <a:ea typeface="Brygada 1918 Semi Bold" pitchFamily="34" charset="-122"/>
                <a:cs typeface="Brygada 1918 Semi Bold" pitchFamily="34" charset="-120"/>
              </a:rPr>
              <a:t>Canlı Takip ve Otomatik Yönlendirme</a:t>
            </a:r>
            <a:endParaRPr lang="en-US" sz="3900" dirty="0"/>
          </a:p>
        </p:txBody>
      </p:sp>
      <p:sp>
        <p:nvSpPr>
          <p:cNvPr id="3" name="Text 1"/>
          <p:cNvSpPr/>
          <p:nvPr/>
        </p:nvSpPr>
        <p:spPr>
          <a:xfrm>
            <a:off x="793790" y="2116812"/>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403011"/>
                </a:solidFill>
                <a:latin typeface="Brygada 1918 Semi Bold" pitchFamily="34" charset="0"/>
                <a:ea typeface="Brygada 1918 Semi Bold" pitchFamily="34" charset="-122"/>
                <a:cs typeface="Brygada 1918 Semi Bold" pitchFamily="34" charset="-120"/>
              </a:rPr>
              <a:t>Akıllı Takip Sistemi</a:t>
            </a:r>
            <a:endParaRPr lang="en-US" sz="2300" dirty="0"/>
          </a:p>
        </p:txBody>
      </p:sp>
      <p:sp>
        <p:nvSpPr>
          <p:cNvPr id="4" name="Text 2"/>
          <p:cNvSpPr/>
          <p:nvPr/>
        </p:nvSpPr>
        <p:spPr>
          <a:xfrm>
            <a:off x="793790" y="2687241"/>
            <a:ext cx="6279356" cy="952619"/>
          </a:xfrm>
          <a:prstGeom prst="rect">
            <a:avLst/>
          </a:prstGeom>
          <a:noFill/>
          <a:ln/>
        </p:spPr>
        <p:txBody>
          <a:bodyPr wrap="square" lIns="0" tIns="0" rIns="0" bIns="0" rtlCol="0" anchor="t"/>
          <a:lstStyle/>
          <a:p>
            <a:pPr algn="l" indent="0" marL="0">
              <a:lnSpc>
                <a:spcPts val="2500"/>
              </a:lnSpc>
              <a:buNone/>
            </a:pPr>
            <a:r>
              <a:rPr lang="en-US" sz="1550" dirty="0">
                <a:solidFill>
                  <a:srgbClr val="403011"/>
                </a:solidFill>
                <a:latin typeface="Brygada 1918" pitchFamily="34" charset="0"/>
                <a:ea typeface="Brygada 1918" pitchFamily="34" charset="-122"/>
                <a:cs typeface="Brygada 1918" pitchFamily="34" charset="-120"/>
              </a:rPr>
              <a:t>Alarm alanlarına giren kişiler canlı takip sistemine otomatik olarak alınır. Arayüzdeki aktif ID'ler listesinden manuel seçim yaparak istenilen kişi anlık olarak takibe alınabilir.</a:t>
            </a:r>
            <a:endParaRPr lang="en-US" sz="1550" dirty="0"/>
          </a:p>
        </p:txBody>
      </p:sp>
      <p:sp>
        <p:nvSpPr>
          <p:cNvPr id="5" name="Text 3"/>
          <p:cNvSpPr/>
          <p:nvPr/>
        </p:nvSpPr>
        <p:spPr>
          <a:xfrm>
            <a:off x="793790" y="3818453"/>
            <a:ext cx="6279356" cy="952619"/>
          </a:xfrm>
          <a:prstGeom prst="rect">
            <a:avLst/>
          </a:prstGeom>
          <a:noFill/>
          <a:ln/>
        </p:spPr>
        <p:txBody>
          <a:bodyPr wrap="square" lIns="0" tIns="0" rIns="0" bIns="0" rtlCol="0" anchor="t"/>
          <a:lstStyle/>
          <a:p>
            <a:pPr algn="l" indent="0" marL="0">
              <a:lnSpc>
                <a:spcPts val="2500"/>
              </a:lnSpc>
              <a:buNone/>
            </a:pPr>
            <a:r>
              <a:rPr lang="en-US" sz="1550" dirty="0">
                <a:solidFill>
                  <a:srgbClr val="403011"/>
                </a:solidFill>
                <a:latin typeface="Brygada 1918" pitchFamily="34" charset="0"/>
                <a:ea typeface="Brygada 1918" pitchFamily="34" charset="-122"/>
                <a:cs typeface="Brygada 1918" pitchFamily="34" charset="-120"/>
              </a:rPr>
              <a:t>Takip edilen kişi nereye giderse gitsin, sistem otomatik kamera yönlendirmeleri ile sürekli izleme sağlar. Bu sayede geniş alanların kesintisiz takibi mümkün olur.</a:t>
            </a:r>
            <a:endParaRPr lang="en-US" sz="1550" dirty="0"/>
          </a:p>
        </p:txBody>
      </p:sp>
      <p:pic>
        <p:nvPicPr>
          <p:cNvPr id="6" name="Image 0" descr="preencoded.png">    </p:cNvPr>
          <p:cNvPicPr>
            <a:picLocks noChangeAspect="1"/>
          </p:cNvPicPr>
          <p:nvPr/>
        </p:nvPicPr>
        <p:blipFill>
          <a:blip r:embed="rId1"/>
          <a:stretch>
            <a:fillRect/>
          </a:stretch>
        </p:blipFill>
        <p:spPr>
          <a:xfrm>
            <a:off x="7564874" y="2141696"/>
            <a:ext cx="2457212" cy="4367689"/>
          </a:xfrm>
          <a:prstGeom prst="rect">
            <a:avLst/>
          </a:prstGeom>
        </p:spPr>
      </p:pic>
      <p:sp>
        <p:nvSpPr>
          <p:cNvPr id="7" name="Text 4"/>
          <p:cNvSpPr/>
          <p:nvPr/>
        </p:nvSpPr>
        <p:spPr>
          <a:xfrm>
            <a:off x="7564874" y="6732627"/>
            <a:ext cx="6279356" cy="317540"/>
          </a:xfrm>
          <a:prstGeom prst="rect">
            <a:avLst/>
          </a:prstGeom>
          <a:noFill/>
          <a:ln/>
        </p:spPr>
        <p:txBody>
          <a:bodyPr wrap="none" lIns="0" tIns="0" rIns="0" bIns="0" rtlCol="0" anchor="t"/>
          <a:lstStyle/>
          <a:p>
            <a:pPr algn="l" indent="0" marL="0">
              <a:lnSpc>
                <a:spcPts val="2500"/>
              </a:lnSpc>
              <a:buNone/>
            </a:pP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1517571"/>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403011"/>
                </a:solidFill>
                <a:latin typeface="Brygada 1918 Semi Bold" pitchFamily="34" charset="0"/>
                <a:ea typeface="Brygada 1918 Semi Bold" pitchFamily="34" charset="-122"/>
                <a:cs typeface="Brygada 1918 Semi Bold" pitchFamily="34" charset="-120"/>
              </a:rPr>
              <a:t>General Search - Kayıp Kişi Arama</a:t>
            </a:r>
            <a:endParaRPr lang="en-US" sz="3900" dirty="0"/>
          </a:p>
        </p:txBody>
      </p:sp>
      <p:sp>
        <p:nvSpPr>
          <p:cNvPr id="4" name="Text 1"/>
          <p:cNvSpPr/>
          <p:nvPr/>
        </p:nvSpPr>
        <p:spPr>
          <a:xfrm>
            <a:off x="793790" y="3055382"/>
            <a:ext cx="4924544" cy="372070"/>
          </a:xfrm>
          <a:prstGeom prst="rect">
            <a:avLst/>
          </a:prstGeom>
          <a:noFill/>
          <a:ln/>
        </p:spPr>
        <p:txBody>
          <a:bodyPr wrap="none" lIns="0" tIns="0" rIns="0" bIns="0" rtlCol="0" anchor="t"/>
          <a:lstStyle/>
          <a:p>
            <a:pPr algn="l" indent="0" marL="0">
              <a:lnSpc>
                <a:spcPts val="2900"/>
              </a:lnSpc>
              <a:buNone/>
            </a:pPr>
            <a:r>
              <a:rPr lang="en-US" sz="2300" dirty="0">
                <a:solidFill>
                  <a:srgbClr val="403011"/>
                </a:solidFill>
                <a:latin typeface="Brygada 1918 Semi Bold" pitchFamily="34" charset="0"/>
                <a:ea typeface="Brygada 1918 Semi Bold" pitchFamily="34" charset="-122"/>
                <a:cs typeface="Brygada 1918 Semi Bold" pitchFamily="34" charset="-120"/>
              </a:rPr>
              <a:t>Otomatik Arama ve Yeniden Bulma</a:t>
            </a:r>
            <a:endParaRPr lang="en-US" sz="2300" dirty="0"/>
          </a:p>
        </p:txBody>
      </p:sp>
      <p:sp>
        <p:nvSpPr>
          <p:cNvPr id="5" name="Text 2"/>
          <p:cNvSpPr/>
          <p:nvPr/>
        </p:nvSpPr>
        <p:spPr>
          <a:xfrm>
            <a:off x="793790" y="3725108"/>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403011"/>
                </a:solidFill>
                <a:latin typeface="Brygada 1918" pitchFamily="34" charset="0"/>
                <a:ea typeface="Brygada 1918" pitchFamily="34" charset="-122"/>
                <a:cs typeface="Brygada 1918" pitchFamily="34" charset="-120"/>
              </a:rPr>
              <a:t>Sistem, takip edilen bir kişiyi herhangi bir sebepten kaybettiğinde otomatik olarak "General Search" moduna geçer. Bu mod, tüm kameraların arka planında paralel arama başlatır.</a:t>
            </a:r>
            <a:endParaRPr lang="en-US" sz="1550" dirty="0"/>
          </a:p>
        </p:txBody>
      </p:sp>
      <p:sp>
        <p:nvSpPr>
          <p:cNvPr id="6" name="Text 3"/>
          <p:cNvSpPr/>
          <p:nvPr/>
        </p:nvSpPr>
        <p:spPr>
          <a:xfrm>
            <a:off x="793790" y="4900970"/>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403011"/>
                </a:solidFill>
                <a:latin typeface="Brygada 1918" pitchFamily="34" charset="0"/>
                <a:ea typeface="Brygada 1918" pitchFamily="34" charset="-122"/>
                <a:cs typeface="Brygada 1918" pitchFamily="34" charset="-120"/>
              </a:rPr>
              <a:t>ReID embedding teknolojisi kullanılarak, kaybedilen kişinin görsel özellikleri tüm kamera ağında taranır. Kişi yeniden bulunduğunda, sistem otomatik olarak takibe devam eder ve kullanıcıya bildirim gönderir.</a:t>
            </a:r>
            <a:endParaRPr lang="en-US" sz="1550" dirty="0"/>
          </a:p>
        </p:txBody>
      </p:sp>
      <p:sp>
        <p:nvSpPr>
          <p:cNvPr id="7" name="Text 4"/>
          <p:cNvSpPr/>
          <p:nvPr/>
        </p:nvSpPr>
        <p:spPr>
          <a:xfrm>
            <a:off x="793790" y="6076831"/>
            <a:ext cx="7556421" cy="635079"/>
          </a:xfrm>
          <a:prstGeom prst="rect">
            <a:avLst/>
          </a:prstGeom>
          <a:noFill/>
          <a:ln/>
        </p:spPr>
        <p:txBody>
          <a:bodyPr wrap="square" lIns="0" tIns="0" rIns="0" bIns="0" rtlCol="0" anchor="t"/>
          <a:lstStyle/>
          <a:p>
            <a:pPr algn="l" indent="0" marL="0">
              <a:lnSpc>
                <a:spcPts val="2500"/>
              </a:lnSpc>
              <a:buNone/>
            </a:pPr>
            <a:r>
              <a:rPr lang="en-US" sz="1550" dirty="0">
                <a:solidFill>
                  <a:srgbClr val="403011"/>
                </a:solidFill>
                <a:latin typeface="Brygada 1918" pitchFamily="34" charset="0"/>
                <a:ea typeface="Brygada 1918" pitchFamily="34" charset="-122"/>
                <a:cs typeface="Brygada 1918" pitchFamily="34" charset="-120"/>
              </a:rPr>
              <a:t>Bu özellik sayesinde, yeterli kamera kapsama alanına sahip ortamlarda hiçbir kişiyi kaybetmeden izleme imkanı sağlanır.</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2535436"/>
            <a:ext cx="5867876" cy="620078"/>
          </a:xfrm>
          <a:prstGeom prst="rect">
            <a:avLst/>
          </a:prstGeom>
          <a:noFill/>
          <a:ln/>
        </p:spPr>
        <p:txBody>
          <a:bodyPr wrap="none" lIns="0" tIns="0" rIns="0" bIns="0" rtlCol="0" anchor="t"/>
          <a:lstStyle/>
          <a:p>
            <a:pPr algn="l" indent="0" marL="0">
              <a:lnSpc>
                <a:spcPts val="4850"/>
              </a:lnSpc>
              <a:buNone/>
            </a:pPr>
            <a:r>
              <a:rPr lang="en-US" sz="3900" dirty="0">
                <a:solidFill>
                  <a:srgbClr val="403011"/>
                </a:solidFill>
                <a:latin typeface="Brygada 1918 Semi Bold" pitchFamily="34" charset="0"/>
                <a:ea typeface="Brygada 1918 Semi Bold" pitchFamily="34" charset="-122"/>
                <a:cs typeface="Brygada 1918 Semi Bold" pitchFamily="34" charset="-120"/>
              </a:rPr>
              <a:t>Sabotaj Algılama Sistemi</a:t>
            </a:r>
            <a:endParaRPr lang="en-US" sz="3900" dirty="0"/>
          </a:p>
        </p:txBody>
      </p:sp>
      <p:sp>
        <p:nvSpPr>
          <p:cNvPr id="3" name="Shape 1"/>
          <p:cNvSpPr/>
          <p:nvPr/>
        </p:nvSpPr>
        <p:spPr>
          <a:xfrm>
            <a:off x="793790" y="3552349"/>
            <a:ext cx="4215289" cy="2141815"/>
          </a:xfrm>
          <a:prstGeom prst="roundRect">
            <a:avLst>
              <a:gd name="adj" fmla="val 5123"/>
            </a:avLst>
          </a:prstGeom>
          <a:solidFill>
            <a:srgbClr val="F6EBD4"/>
          </a:solidFill>
          <a:ln w="22860">
            <a:solidFill>
              <a:srgbClr val="626C3B"/>
            </a:solidFill>
            <a:prstDash val="solid"/>
          </a:ln>
        </p:spPr>
      </p:sp>
      <p:sp>
        <p:nvSpPr>
          <p:cNvPr id="4" name="Shape 2"/>
          <p:cNvSpPr/>
          <p:nvPr/>
        </p:nvSpPr>
        <p:spPr>
          <a:xfrm>
            <a:off x="770930" y="3552349"/>
            <a:ext cx="91440" cy="2141815"/>
          </a:xfrm>
          <a:prstGeom prst="roundRect">
            <a:avLst>
              <a:gd name="adj" fmla="val 325581"/>
            </a:avLst>
          </a:prstGeom>
          <a:solidFill>
            <a:srgbClr val="626C3B"/>
          </a:solidFill>
          <a:ln/>
        </p:spPr>
      </p:sp>
      <p:sp>
        <p:nvSpPr>
          <p:cNvPr id="5" name="Text 3"/>
          <p:cNvSpPr/>
          <p:nvPr/>
        </p:nvSpPr>
        <p:spPr>
          <a:xfrm>
            <a:off x="1083588" y="3773567"/>
            <a:ext cx="2780228" cy="310158"/>
          </a:xfrm>
          <a:prstGeom prst="rect">
            <a:avLst/>
          </a:prstGeom>
          <a:noFill/>
          <a:ln/>
        </p:spPr>
        <p:txBody>
          <a:bodyPr wrap="none" lIns="0" tIns="0" rIns="0" bIns="0" rtlCol="0" anchor="t"/>
          <a:lstStyle/>
          <a:p>
            <a:pPr algn="l" indent="0" marL="0">
              <a:lnSpc>
                <a:spcPts val="2400"/>
              </a:lnSpc>
              <a:buNone/>
            </a:pPr>
            <a:r>
              <a:rPr lang="en-US" sz="1950" dirty="0">
                <a:solidFill>
                  <a:srgbClr val="403011"/>
                </a:solidFill>
                <a:latin typeface="Brygada 1918 Semi Bold" pitchFamily="34" charset="0"/>
                <a:ea typeface="Brygada 1918 Semi Bold" pitchFamily="34" charset="-122"/>
                <a:cs typeface="Brygada 1918 Semi Bold" pitchFamily="34" charset="-120"/>
              </a:rPr>
              <a:t>Lens Kapatma Algılama</a:t>
            </a:r>
            <a:endParaRPr lang="en-US" sz="1950" dirty="0"/>
          </a:p>
        </p:txBody>
      </p:sp>
      <p:sp>
        <p:nvSpPr>
          <p:cNvPr id="6" name="Text 4"/>
          <p:cNvSpPr/>
          <p:nvPr/>
        </p:nvSpPr>
        <p:spPr>
          <a:xfrm>
            <a:off x="1083588" y="4202787"/>
            <a:ext cx="3704273" cy="1270159"/>
          </a:xfrm>
          <a:prstGeom prst="rect">
            <a:avLst/>
          </a:prstGeom>
          <a:noFill/>
          <a:ln/>
        </p:spPr>
        <p:txBody>
          <a:bodyPr wrap="square" lIns="0" tIns="0" rIns="0" bIns="0" rtlCol="0" anchor="t"/>
          <a:lstStyle/>
          <a:p>
            <a:pPr algn="l" indent="0" marL="0">
              <a:lnSpc>
                <a:spcPts val="2500"/>
              </a:lnSpc>
              <a:buNone/>
            </a:pPr>
            <a:r>
              <a:rPr lang="en-US" sz="1550" dirty="0">
                <a:solidFill>
                  <a:srgbClr val="403011"/>
                </a:solidFill>
                <a:latin typeface="Brygada 1918" pitchFamily="34" charset="0"/>
                <a:ea typeface="Brygada 1918" pitchFamily="34" charset="-122"/>
                <a:cs typeface="Brygada 1918" pitchFamily="34" charset="-120"/>
              </a:rPr>
              <a:t>Kameranın önü şeffaf veya solid nesne ile kapatıldığında sistem otomatik alarm verir ve alternatif görüntü kaynaklarına yönlendirme yapar.</a:t>
            </a:r>
            <a:endParaRPr lang="en-US" sz="1550" dirty="0"/>
          </a:p>
        </p:txBody>
      </p:sp>
      <p:sp>
        <p:nvSpPr>
          <p:cNvPr id="7" name="Shape 5"/>
          <p:cNvSpPr/>
          <p:nvPr/>
        </p:nvSpPr>
        <p:spPr>
          <a:xfrm>
            <a:off x="5207437" y="3552349"/>
            <a:ext cx="4215408" cy="2141815"/>
          </a:xfrm>
          <a:prstGeom prst="roundRect">
            <a:avLst>
              <a:gd name="adj" fmla="val 5123"/>
            </a:avLst>
          </a:prstGeom>
          <a:solidFill>
            <a:srgbClr val="F6EBD4"/>
          </a:solidFill>
          <a:ln w="22860">
            <a:solidFill>
              <a:srgbClr val="83792E"/>
            </a:solidFill>
            <a:prstDash val="solid"/>
          </a:ln>
        </p:spPr>
      </p:sp>
      <p:sp>
        <p:nvSpPr>
          <p:cNvPr id="8" name="Shape 6"/>
          <p:cNvSpPr/>
          <p:nvPr/>
        </p:nvSpPr>
        <p:spPr>
          <a:xfrm>
            <a:off x="5184577" y="3552349"/>
            <a:ext cx="91440" cy="2141815"/>
          </a:xfrm>
          <a:prstGeom prst="roundRect">
            <a:avLst>
              <a:gd name="adj" fmla="val 325581"/>
            </a:avLst>
          </a:prstGeom>
          <a:solidFill>
            <a:srgbClr val="83792E"/>
          </a:solidFill>
          <a:ln/>
        </p:spPr>
      </p:sp>
      <p:sp>
        <p:nvSpPr>
          <p:cNvPr id="9" name="Text 7"/>
          <p:cNvSpPr/>
          <p:nvPr/>
        </p:nvSpPr>
        <p:spPr>
          <a:xfrm>
            <a:off x="5497235" y="3773567"/>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403011"/>
                </a:solidFill>
                <a:latin typeface="Brygada 1918 Semi Bold" pitchFamily="34" charset="0"/>
                <a:ea typeface="Brygada 1918 Semi Bold" pitchFamily="34" charset="-122"/>
                <a:cs typeface="Brygada 1918 Semi Bold" pitchFamily="34" charset="-120"/>
              </a:rPr>
              <a:t>Lazer/Işık Saldırısı</a:t>
            </a:r>
            <a:endParaRPr lang="en-US" sz="1950" dirty="0"/>
          </a:p>
        </p:txBody>
      </p:sp>
      <p:sp>
        <p:nvSpPr>
          <p:cNvPr id="10" name="Text 8"/>
          <p:cNvSpPr/>
          <p:nvPr/>
        </p:nvSpPr>
        <p:spPr>
          <a:xfrm>
            <a:off x="5497235" y="4202787"/>
            <a:ext cx="3704392" cy="952619"/>
          </a:xfrm>
          <a:prstGeom prst="rect">
            <a:avLst/>
          </a:prstGeom>
          <a:noFill/>
          <a:ln/>
        </p:spPr>
        <p:txBody>
          <a:bodyPr wrap="square" lIns="0" tIns="0" rIns="0" bIns="0" rtlCol="0" anchor="t"/>
          <a:lstStyle/>
          <a:p>
            <a:pPr algn="l" indent="0" marL="0">
              <a:lnSpc>
                <a:spcPts val="2500"/>
              </a:lnSpc>
              <a:buNone/>
            </a:pPr>
            <a:r>
              <a:rPr lang="en-US" sz="1550" dirty="0">
                <a:solidFill>
                  <a:srgbClr val="403011"/>
                </a:solidFill>
                <a:latin typeface="Brygada 1918" pitchFamily="34" charset="0"/>
                <a:ea typeface="Brygada 1918" pitchFamily="34" charset="-122"/>
                <a:cs typeface="Brygada 1918" pitchFamily="34" charset="-120"/>
              </a:rPr>
              <a:t>Kamera lensine yöneltilen lazer veya yoğun ışık saldırıları anlık olarak tespit edilir ve güvenlik personeli uyarılır.</a:t>
            </a:r>
            <a:endParaRPr lang="en-US" sz="1550" dirty="0"/>
          </a:p>
        </p:txBody>
      </p:sp>
      <p:sp>
        <p:nvSpPr>
          <p:cNvPr id="11" name="Shape 9"/>
          <p:cNvSpPr/>
          <p:nvPr/>
        </p:nvSpPr>
        <p:spPr>
          <a:xfrm>
            <a:off x="9621203" y="3552349"/>
            <a:ext cx="4215289" cy="2141815"/>
          </a:xfrm>
          <a:prstGeom prst="roundRect">
            <a:avLst>
              <a:gd name="adj" fmla="val 5123"/>
            </a:avLst>
          </a:prstGeom>
          <a:solidFill>
            <a:srgbClr val="F6EBD4"/>
          </a:solidFill>
          <a:ln w="22860">
            <a:solidFill>
              <a:srgbClr val="E8AF3B"/>
            </a:solidFill>
            <a:prstDash val="solid"/>
          </a:ln>
        </p:spPr>
      </p:sp>
      <p:sp>
        <p:nvSpPr>
          <p:cNvPr id="12" name="Shape 10"/>
          <p:cNvSpPr/>
          <p:nvPr/>
        </p:nvSpPr>
        <p:spPr>
          <a:xfrm>
            <a:off x="9598343" y="3552349"/>
            <a:ext cx="91440" cy="2141815"/>
          </a:xfrm>
          <a:prstGeom prst="roundRect">
            <a:avLst>
              <a:gd name="adj" fmla="val 325581"/>
            </a:avLst>
          </a:prstGeom>
          <a:solidFill>
            <a:srgbClr val="E8AF3B"/>
          </a:solidFill>
          <a:ln/>
        </p:spPr>
      </p:sp>
      <p:sp>
        <p:nvSpPr>
          <p:cNvPr id="13" name="Text 11"/>
          <p:cNvSpPr/>
          <p:nvPr/>
        </p:nvSpPr>
        <p:spPr>
          <a:xfrm>
            <a:off x="9911001" y="3773567"/>
            <a:ext cx="2795588" cy="310158"/>
          </a:xfrm>
          <a:prstGeom prst="rect">
            <a:avLst/>
          </a:prstGeom>
          <a:noFill/>
          <a:ln/>
        </p:spPr>
        <p:txBody>
          <a:bodyPr wrap="none" lIns="0" tIns="0" rIns="0" bIns="0" rtlCol="0" anchor="t"/>
          <a:lstStyle/>
          <a:p>
            <a:pPr algn="l" indent="0" marL="0">
              <a:lnSpc>
                <a:spcPts val="2400"/>
              </a:lnSpc>
              <a:buNone/>
            </a:pPr>
            <a:r>
              <a:rPr lang="en-US" sz="1950" dirty="0">
                <a:solidFill>
                  <a:srgbClr val="403011"/>
                </a:solidFill>
                <a:latin typeface="Brygada 1918 Semi Bold" pitchFamily="34" charset="0"/>
                <a:ea typeface="Brygada 1918 Semi Bold" pitchFamily="34" charset="-122"/>
                <a:cs typeface="Brygada 1918 Semi Bold" pitchFamily="34" charset="-120"/>
              </a:rPr>
              <a:t>Açı Değişikliği Kontrolü</a:t>
            </a:r>
            <a:endParaRPr lang="en-US" sz="1950" dirty="0"/>
          </a:p>
        </p:txBody>
      </p:sp>
      <p:sp>
        <p:nvSpPr>
          <p:cNvPr id="14" name="Text 12"/>
          <p:cNvSpPr/>
          <p:nvPr/>
        </p:nvSpPr>
        <p:spPr>
          <a:xfrm>
            <a:off x="9911001" y="4202787"/>
            <a:ext cx="3704273" cy="1270159"/>
          </a:xfrm>
          <a:prstGeom prst="rect">
            <a:avLst/>
          </a:prstGeom>
          <a:noFill/>
          <a:ln/>
        </p:spPr>
        <p:txBody>
          <a:bodyPr wrap="square" lIns="0" tIns="0" rIns="0" bIns="0" rtlCol="0" anchor="t"/>
          <a:lstStyle/>
          <a:p>
            <a:pPr algn="l" indent="0" marL="0">
              <a:lnSpc>
                <a:spcPts val="2500"/>
              </a:lnSpc>
              <a:buNone/>
            </a:pPr>
            <a:r>
              <a:rPr lang="en-US" sz="1550" dirty="0">
                <a:solidFill>
                  <a:srgbClr val="403011"/>
                </a:solidFill>
                <a:latin typeface="Brygada 1918" pitchFamily="34" charset="0"/>
                <a:ea typeface="Brygada 1918" pitchFamily="34" charset="-122"/>
                <a:cs typeface="Brygada 1918" pitchFamily="34" charset="-120"/>
              </a:rPr>
              <a:t>Kameranın çevrilmesi veya açısının değiştirilmesi durumunda sistem alarm vererek otomatik olarak etkilenen kamerayı izlemeye geçer.</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773198"/>
            <a:ext cx="9145786" cy="620078"/>
          </a:xfrm>
          <a:prstGeom prst="rect">
            <a:avLst/>
          </a:prstGeom>
          <a:noFill/>
          <a:ln/>
        </p:spPr>
        <p:txBody>
          <a:bodyPr wrap="none" lIns="0" tIns="0" rIns="0" bIns="0" rtlCol="0" anchor="t"/>
          <a:lstStyle/>
          <a:p>
            <a:pPr algn="l" indent="0" marL="0">
              <a:lnSpc>
                <a:spcPts val="4850"/>
              </a:lnSpc>
              <a:buNone/>
            </a:pPr>
            <a:r>
              <a:rPr lang="en-US" sz="3900" dirty="0">
                <a:solidFill>
                  <a:srgbClr val="403011"/>
                </a:solidFill>
                <a:latin typeface="Brygada 1918 Semi Bold" pitchFamily="34" charset="0"/>
                <a:ea typeface="Brygada 1918 Semi Bold" pitchFamily="34" charset="-122"/>
                <a:cs typeface="Brygada 1918 Semi Bold" pitchFamily="34" charset="-120"/>
              </a:rPr>
              <a:t>Teknik Performans ve Optimizasyonlar</a:t>
            </a:r>
            <a:endParaRPr lang="en-US" sz="3900" dirty="0"/>
          </a:p>
        </p:txBody>
      </p:sp>
      <p:sp>
        <p:nvSpPr>
          <p:cNvPr id="3" name="Text 1"/>
          <p:cNvSpPr/>
          <p:nvPr/>
        </p:nvSpPr>
        <p:spPr>
          <a:xfrm>
            <a:off x="793790" y="2889290"/>
            <a:ext cx="3074789" cy="372070"/>
          </a:xfrm>
          <a:prstGeom prst="rect">
            <a:avLst/>
          </a:prstGeom>
          <a:noFill/>
          <a:ln/>
        </p:spPr>
        <p:txBody>
          <a:bodyPr wrap="none" lIns="0" tIns="0" rIns="0" bIns="0" rtlCol="0" anchor="t"/>
          <a:lstStyle/>
          <a:p>
            <a:pPr algn="l" indent="0" marL="0">
              <a:lnSpc>
                <a:spcPts val="2900"/>
              </a:lnSpc>
              <a:buNone/>
            </a:pPr>
            <a:r>
              <a:rPr lang="en-US" sz="2300" dirty="0">
                <a:solidFill>
                  <a:srgbClr val="403011"/>
                </a:solidFill>
                <a:latin typeface="Brygada 1918 Semi Bold" pitchFamily="34" charset="0"/>
                <a:ea typeface="Brygada 1918 Semi Bold" pitchFamily="34" charset="-122"/>
                <a:cs typeface="Brygada 1918 Semi Bold" pitchFamily="34" charset="-120"/>
              </a:rPr>
              <a:t>Model Optimizasyonu</a:t>
            </a:r>
            <a:endParaRPr lang="en-US" sz="2300" dirty="0"/>
          </a:p>
        </p:txBody>
      </p:sp>
      <p:sp>
        <p:nvSpPr>
          <p:cNvPr id="4" name="Text 2"/>
          <p:cNvSpPr/>
          <p:nvPr/>
        </p:nvSpPr>
        <p:spPr>
          <a:xfrm>
            <a:off x="793790" y="3459718"/>
            <a:ext cx="6279356" cy="1270159"/>
          </a:xfrm>
          <a:prstGeom prst="rect">
            <a:avLst/>
          </a:prstGeom>
          <a:noFill/>
          <a:ln/>
        </p:spPr>
        <p:txBody>
          <a:bodyPr wrap="square" lIns="0" tIns="0" rIns="0" bIns="0" rtlCol="0" anchor="t"/>
          <a:lstStyle/>
          <a:p>
            <a:pPr algn="l" indent="0" marL="0">
              <a:lnSpc>
                <a:spcPts val="2500"/>
              </a:lnSpc>
              <a:buNone/>
            </a:pPr>
            <a:r>
              <a:rPr lang="en-US" sz="1550" dirty="0">
                <a:solidFill>
                  <a:srgbClr val="403011"/>
                </a:solidFill>
                <a:latin typeface="Brygada 1918" pitchFamily="34" charset="0"/>
                <a:ea typeface="Brygada 1918" pitchFamily="34" charset="-122"/>
                <a:cs typeface="Brygada 1918" pitchFamily="34" charset="-120"/>
              </a:rPr>
              <a:t>YOLO v11s modeli ile en iyi performans elde edildi. BoT-SORT algoritması yerel olarak klonlanıp özel optimizasyonlar yapıldı. Kalman filtresi ve IoU takibi parametreleri sistem gereksinimlerine göre ayarlandı.</a:t>
            </a:r>
            <a:endParaRPr lang="en-US" sz="1550" dirty="0"/>
          </a:p>
        </p:txBody>
      </p:sp>
      <p:sp>
        <p:nvSpPr>
          <p:cNvPr id="5" name="Text 3"/>
          <p:cNvSpPr/>
          <p:nvPr/>
        </p:nvSpPr>
        <p:spPr>
          <a:xfrm>
            <a:off x="793790" y="4908471"/>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3011"/>
                </a:solidFill>
                <a:latin typeface="Brygada 1918" pitchFamily="34" charset="0"/>
                <a:ea typeface="Brygada 1918" pitchFamily="34" charset="-122"/>
                <a:cs typeface="Brygada 1918" pitchFamily="34" charset="-120"/>
              </a:rPr>
              <a:t>ID mapping ve foto çekimi otomasyonu</a:t>
            </a:r>
            <a:endParaRPr lang="en-US" sz="1550" dirty="0"/>
          </a:p>
        </p:txBody>
      </p:sp>
      <p:sp>
        <p:nvSpPr>
          <p:cNvPr id="6" name="Text 4"/>
          <p:cNvSpPr/>
          <p:nvPr/>
        </p:nvSpPr>
        <p:spPr>
          <a:xfrm>
            <a:off x="793790" y="5295424"/>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3011"/>
                </a:solidFill>
                <a:latin typeface="Brygada 1918" pitchFamily="34" charset="0"/>
                <a:ea typeface="Brygada 1918" pitchFamily="34" charset="-122"/>
                <a:cs typeface="Brygada 1918" pitchFamily="34" charset="-120"/>
              </a:rPr>
              <a:t>ReID embedding çıkarma optimizasyonu</a:t>
            </a:r>
            <a:endParaRPr lang="en-US" sz="1550" dirty="0"/>
          </a:p>
        </p:txBody>
      </p:sp>
      <p:sp>
        <p:nvSpPr>
          <p:cNvPr id="7" name="Text 5"/>
          <p:cNvSpPr/>
          <p:nvPr/>
        </p:nvSpPr>
        <p:spPr>
          <a:xfrm>
            <a:off x="793790" y="5682377"/>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3011"/>
                </a:solidFill>
                <a:latin typeface="Brygada 1918" pitchFamily="34" charset="0"/>
                <a:ea typeface="Brygada 1918" pitchFamily="34" charset="-122"/>
                <a:cs typeface="Brygada 1918" pitchFamily="34" charset="-120"/>
              </a:rPr>
              <a:t>Loglama ve entegrasyon kolaylıkları</a:t>
            </a:r>
            <a:endParaRPr lang="en-US" sz="1550" dirty="0"/>
          </a:p>
        </p:txBody>
      </p:sp>
      <p:sp>
        <p:nvSpPr>
          <p:cNvPr id="8" name="Text 6"/>
          <p:cNvSpPr/>
          <p:nvPr/>
        </p:nvSpPr>
        <p:spPr>
          <a:xfrm>
            <a:off x="793790" y="6069330"/>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3011"/>
                </a:solidFill>
                <a:latin typeface="Brygada 1918" pitchFamily="34" charset="0"/>
                <a:ea typeface="Brygada 1918" pitchFamily="34" charset="-122"/>
                <a:cs typeface="Brygada 1918" pitchFamily="34" charset="-120"/>
              </a:rPr>
              <a:t>Kapsamlı bug fix uygulamaları</a:t>
            </a:r>
            <a:endParaRPr lang="en-US" sz="1550" dirty="0"/>
          </a:p>
        </p:txBody>
      </p:sp>
      <p:pic>
        <p:nvPicPr>
          <p:cNvPr id="9" name="Image 0" descr="preencoded.png">    </p:cNvPr>
          <p:cNvPicPr>
            <a:picLocks noChangeAspect="1"/>
          </p:cNvPicPr>
          <p:nvPr/>
        </p:nvPicPr>
        <p:blipFill>
          <a:blip r:embed="rId1"/>
          <a:stretch>
            <a:fillRect/>
          </a:stretch>
        </p:blipFill>
        <p:spPr>
          <a:xfrm>
            <a:off x="7564874" y="2914174"/>
            <a:ext cx="1209675" cy="1613059"/>
          </a:xfrm>
          <a:prstGeom prst="rect">
            <a:avLst/>
          </a:prstGeom>
        </p:spPr>
      </p:pic>
      <p:sp>
        <p:nvSpPr>
          <p:cNvPr id="10" name="Text 7"/>
          <p:cNvSpPr/>
          <p:nvPr/>
        </p:nvSpPr>
        <p:spPr>
          <a:xfrm>
            <a:off x="7564874" y="4750475"/>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403011"/>
                </a:solidFill>
                <a:latin typeface="Brygada 1918 Semi Bold" pitchFamily="34" charset="0"/>
                <a:ea typeface="Brygada 1918 Semi Bold" pitchFamily="34" charset="-122"/>
                <a:cs typeface="Brygada 1918 Semi Bold" pitchFamily="34" charset="-120"/>
              </a:rPr>
              <a:t>İletişim Protokolleri</a:t>
            </a:r>
            <a:endParaRPr lang="en-US" sz="2300" dirty="0"/>
          </a:p>
        </p:txBody>
      </p:sp>
      <p:sp>
        <p:nvSpPr>
          <p:cNvPr id="11" name="Text 8"/>
          <p:cNvSpPr/>
          <p:nvPr/>
        </p:nvSpPr>
        <p:spPr>
          <a:xfrm>
            <a:off x="7564874" y="5320903"/>
            <a:ext cx="6279356" cy="952619"/>
          </a:xfrm>
          <a:prstGeom prst="rect">
            <a:avLst/>
          </a:prstGeom>
          <a:noFill/>
          <a:ln/>
        </p:spPr>
        <p:txBody>
          <a:bodyPr wrap="square" lIns="0" tIns="0" rIns="0" bIns="0" rtlCol="0" anchor="t"/>
          <a:lstStyle/>
          <a:p>
            <a:pPr algn="l" indent="0" marL="0">
              <a:lnSpc>
                <a:spcPts val="2500"/>
              </a:lnSpc>
              <a:buNone/>
            </a:pPr>
            <a:r>
              <a:rPr lang="en-US" sz="1550" dirty="0">
                <a:solidFill>
                  <a:srgbClr val="403011"/>
                </a:solidFill>
                <a:latin typeface="Brygada 1918" pitchFamily="34" charset="0"/>
                <a:ea typeface="Brygada 1918" pitchFamily="34" charset="-122"/>
                <a:cs typeface="Brygada 1918" pitchFamily="34" charset="-120"/>
              </a:rPr>
              <a:t>WebSocket tabanlı gerçek zamanlı iletişim ile düşük gecikme sağlanır. Flask API ile RESTful servislerin entegrasyonu tamamlanmıştır.</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2025-09-17T12:30:58Z</dcterms:created>
  <dcterms:modified xsi:type="dcterms:W3CDTF">2025-09-17T12:30:58Z</dcterms:modified>
</cp:coreProperties>
</file>